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4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htg8Dumf0R++aYfS7MQ5ywumPt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310F52-9F2A-4E07-91C1-723587947C2F}">
  <a:tblStyle styleId="{A4310F52-9F2A-4E07-91C1-723587947C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2273" orient="horz"/>
        <p:guide pos="23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1663ef43f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21663ef43f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16753819c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216753819c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16753819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216753819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16753819c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216753819c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16753819c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216753819c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16753819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216753819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16753819c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216753819c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16753819c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216753819c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 showMasterSp="0">
  <p:cSld name="2_제목 슬라이드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showMasterSp="0">
  <p:cSld name="1_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34000">
              <a:srgbClr val="FFD966"/>
            </a:gs>
            <a:gs pos="100000">
              <a:srgbClr val="9D9FA0">
                <a:alpha val="69803"/>
              </a:srgbClr>
            </a:gs>
          </a:gsLst>
          <a:lin ang="27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2조 </a:t>
            </a:r>
            <a:endParaRPr b="1" i="0" sz="2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김혜인, 김종회, 이푸른, 황태현, 김정권</a:t>
            </a:r>
            <a:endParaRPr b="1" i="0" sz="20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/>
          <p:nvPr/>
        </p:nvSpPr>
        <p:spPr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MB0000378c3f3d" id="26" name="Google Shape;2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 txBox="1"/>
          <p:nvPr/>
        </p:nvSpPr>
        <p:spPr>
          <a:xfrm>
            <a:off x="2814320" y="2367345"/>
            <a:ext cx="789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소모임 주체 커뮤니티 웹 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ln>
            <a:noFill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K-Digital </a:t>
            </a:r>
            <a:r>
              <a:rPr lang="ko-KR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140467" y="1583783"/>
            <a:ext cx="11971800" cy="1944300"/>
          </a:xfrm>
          <a:prstGeom prst="rect">
            <a:avLst/>
          </a:prstGeom>
          <a:noFill/>
          <a:ln cap="flat" cmpd="sng" w="15875">
            <a:solidFill>
              <a:srgbClr val="939597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7449" y="1426051"/>
            <a:ext cx="2459749" cy="20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5" name="Google Shape;145;p11"/>
          <p:cNvGraphicFramePr/>
          <p:nvPr/>
        </p:nvGraphicFramePr>
        <p:xfrm>
          <a:off x="1066800" y="12309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{A4310F52-9F2A-4E07-91C1-723587947C2F}</a:tableStyleId>
              </a:tblPr>
              <a:tblGrid>
                <a:gridCol w="1779350"/>
                <a:gridCol w="2363900"/>
                <a:gridCol w="3824350"/>
                <a:gridCol w="2185525"/>
              </a:tblGrid>
              <a:tr h="53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구분</a:t>
                      </a:r>
                      <a:endParaRPr b="1" sz="150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기간</a:t>
                      </a:r>
                      <a:endParaRPr b="1" sz="150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활동</a:t>
                      </a:r>
                      <a:endParaRPr b="1" sz="150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비고</a:t>
                      </a:r>
                      <a:endParaRPr b="1" sz="150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757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사전 기획</a:t>
                      </a:r>
                      <a:endParaRPr b="1" i="1" sz="1500" u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i="1" lang="ko-KR" sz="1500" u="none">
                          <a:solidFill>
                            <a:srgbClr val="3A3838"/>
                          </a:solidFill>
                        </a:rPr>
                        <a:t> 4/18(화) ~ 4/19(수)</a:t>
                      </a:r>
                      <a:endParaRPr b="0" i="1" sz="1500" u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>
                          <a:solidFill>
                            <a:srgbClr val="3A3838"/>
                          </a:solidFill>
                        </a:rPr>
                        <a:t>프로젝트 기획 및 주제 선정</a:t>
                      </a:r>
                      <a:endParaRPr i="1" sz="1500" u="non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>
                          <a:solidFill>
                            <a:srgbClr val="3A3838"/>
                          </a:solidFill>
                        </a:rPr>
                        <a:t>기획안 작성</a:t>
                      </a:r>
                      <a:endParaRPr b="0" i="1" sz="1500" u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>
                          <a:solidFill>
                            <a:srgbClr val="3A3838"/>
                          </a:solidFill>
                        </a:rPr>
                        <a:t>아이디어 선정</a:t>
                      </a:r>
                      <a:endParaRPr b="0" i="1" sz="1500" u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설계단계</a:t>
                      </a:r>
                      <a:endParaRPr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>
                          <a:solidFill>
                            <a:srgbClr val="3A3838"/>
                          </a:solidFill>
                        </a:rPr>
                        <a:t>4/20(목) ~ 4/21(금)</a:t>
                      </a:r>
                      <a:endParaRPr b="0" i="1" sz="1500" u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b="0" i="1" lang="ko-KR" sz="1500" u="non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 데이터 설계(ERD작성)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ko-KR" sz="1500" u="none" strike="noStrike">
                          <a:solidFill>
                            <a:srgbClr val="3A3838"/>
                          </a:solidFill>
                        </a:rPr>
                        <a:t>▶ </a:t>
                      </a:r>
                      <a:r>
                        <a:rPr b="0" i="1" lang="ko-KR" sz="1500" u="none" strike="noStrike">
                          <a:solidFill>
                            <a:srgbClr val="3A3838"/>
                          </a:solidFill>
                        </a:rPr>
                        <a:t>HTML 작성</a:t>
                      </a:r>
                      <a:endParaRPr b="0" i="1" sz="1500" u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b="1" i="0" lang="ko-KR" sz="1500" u="none" strike="noStrike">
                          <a:solidFill>
                            <a:srgbClr val="3A3838"/>
                          </a:solidFill>
                        </a:rPr>
                        <a:t>▶ </a:t>
                      </a:r>
                      <a:r>
                        <a:rPr b="0" i="1" lang="ko-KR" sz="1500" u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팀별 중간보고 실시</a:t>
                      </a:r>
                      <a:endParaRPr b="0" i="0" sz="1500" u="none" strike="noStrike"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b="0"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구현단계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>
                          <a:solidFill>
                            <a:srgbClr val="3A3838"/>
                          </a:solidFill>
                        </a:rPr>
                        <a:t>4/24(월) ~ 4/28(금)</a:t>
                      </a:r>
                      <a:endParaRPr b="0" i="1" sz="1500" u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strike="noStrike">
                          <a:solidFill>
                            <a:srgbClr val="3A3838"/>
                          </a:solidFill>
                        </a:rPr>
                        <a:t>UI구현 및 서비스 구현</a:t>
                      </a:r>
                      <a:endParaRPr i="1" sz="1500" u="none" strike="noStrik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ko-KR" sz="1500" u="none" strike="noStrike">
                          <a:solidFill>
                            <a:srgbClr val="3A3838"/>
                          </a:solidFill>
                        </a:rPr>
                        <a:t>▶ </a:t>
                      </a:r>
                      <a:r>
                        <a:rPr b="0" i="1" lang="ko-KR" sz="1500" u="none" strike="noStrike">
                          <a:solidFill>
                            <a:srgbClr val="3A3838"/>
                          </a:solidFill>
                        </a:rPr>
                        <a:t>디자인 구현</a:t>
                      </a:r>
                      <a:endParaRPr b="0" i="1" sz="1500" u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b="0" i="1" lang="ko-KR" sz="1500" u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팀별 중간보고 실시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b="0"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테스트</a:t>
                      </a:r>
                      <a:endParaRPr b="1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>
                          <a:solidFill>
                            <a:srgbClr val="3A3838"/>
                          </a:solidFill>
                        </a:rPr>
                        <a:t>5/1(월) ~ 5/3(수)</a:t>
                      </a:r>
                      <a:endParaRPr b="0" i="1" sz="1500" u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 </a:t>
                      </a:r>
                      <a:r>
                        <a:rPr b="0" i="1" lang="ko-KR" sz="1500" u="none" strike="noStrike">
                          <a:solidFill>
                            <a:srgbClr val="3A3838"/>
                          </a:solidFill>
                        </a:rPr>
                        <a:t>테스트 및 구현완료</a:t>
                      </a:r>
                      <a:endParaRPr b="0" i="1" sz="1500" u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strike="noStrike">
                          <a:solidFill>
                            <a:srgbClr val="3A3838"/>
                          </a:solidFill>
                        </a:rPr>
                        <a:t>오류 수정 및 최적화</a:t>
                      </a:r>
                      <a:endParaRPr b="0" i="1" sz="1500" u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67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총 개발기간</a:t>
                      </a:r>
                      <a:endParaRPr b="1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>
                          <a:solidFill>
                            <a:srgbClr val="3A3838"/>
                          </a:solidFill>
                        </a:rPr>
                        <a:t>4/18(화) ~ 5/3(수) 총 3주)</a:t>
                      </a:r>
                      <a:endParaRPr b="0" i="1" sz="1500" u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1" sz="1500" u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1" sz="1500" u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t/>
                      </a:r>
                      <a:endParaRPr b="1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1" sz="1500" u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1" sz="1500" u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i="1" lang="ko-KR" sz="1500" u="none" strike="noStrike">
                          <a:solidFill>
                            <a:srgbClr val="3A3838"/>
                          </a:solidFill>
                        </a:rPr>
                        <a:t>-</a:t>
                      </a:r>
                      <a:endParaRPr b="0" i="1" sz="1500" u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46" name="Google Shape;146;p11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48" name="Google Shape;148;p11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255958" y="251412"/>
            <a:ext cx="11737304" cy="64087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8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8"/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1260301" y="1318955"/>
            <a:ext cx="1021746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 구조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967449" y="1508768"/>
            <a:ext cx="5040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302746" y="3968224"/>
            <a:ext cx="1723292" cy="873368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2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578873" y="3077805"/>
            <a:ext cx="1541466" cy="584776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8"/>
          <p:cNvCxnSpPr>
            <a:stCxn id="159" idx="3"/>
          </p:cNvCxnSpPr>
          <p:nvPr/>
        </p:nvCxnSpPr>
        <p:spPr>
          <a:xfrm>
            <a:off x="2026038" y="4404908"/>
            <a:ext cx="552900" cy="170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7161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2" name="Google Shape;162;p8"/>
          <p:cNvCxnSpPr>
            <a:stCxn id="159" idx="3"/>
            <a:endCxn id="160" idx="1"/>
          </p:cNvCxnSpPr>
          <p:nvPr/>
        </p:nvCxnSpPr>
        <p:spPr>
          <a:xfrm flipH="1" rot="10800000">
            <a:off x="2026038" y="3370208"/>
            <a:ext cx="552900" cy="1034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3" name="Google Shape;163;p8"/>
          <p:cNvSpPr/>
          <p:nvPr/>
        </p:nvSpPr>
        <p:spPr>
          <a:xfrm>
            <a:off x="9093789" y="944960"/>
            <a:ext cx="1358068" cy="33070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9093789" y="1488374"/>
            <a:ext cx="1358068" cy="332875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common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9079349" y="2000632"/>
            <a:ext cx="1372507" cy="332876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9079349" y="2605472"/>
            <a:ext cx="1372507" cy="29034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dao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9093789" y="3167588"/>
            <a:ext cx="1372508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mybatis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9079349" y="3692980"/>
            <a:ext cx="1372508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vo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>
            <a:stCxn id="170" idx="3"/>
            <a:endCxn id="168" idx="1"/>
          </p:cNvCxnSpPr>
          <p:nvPr/>
        </p:nvCxnSpPr>
        <p:spPr>
          <a:xfrm>
            <a:off x="5881440" y="2651006"/>
            <a:ext cx="3198000" cy="1197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1" name="Google Shape;171;p8"/>
          <p:cNvCxnSpPr>
            <a:stCxn id="170" idx="3"/>
            <a:endCxn id="167" idx="1"/>
          </p:cNvCxnSpPr>
          <p:nvPr/>
        </p:nvCxnSpPr>
        <p:spPr>
          <a:xfrm>
            <a:off x="5881440" y="2651006"/>
            <a:ext cx="3212400" cy="67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2" name="Google Shape;172;p8"/>
          <p:cNvCxnSpPr>
            <a:stCxn id="170" idx="3"/>
            <a:endCxn id="166" idx="1"/>
          </p:cNvCxnSpPr>
          <p:nvPr/>
        </p:nvCxnSpPr>
        <p:spPr>
          <a:xfrm>
            <a:off x="5881440" y="2651006"/>
            <a:ext cx="3198000" cy="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3" name="Google Shape;173;p8"/>
          <p:cNvCxnSpPr>
            <a:stCxn id="170" idx="3"/>
            <a:endCxn id="164" idx="1"/>
          </p:cNvCxnSpPr>
          <p:nvPr/>
        </p:nvCxnSpPr>
        <p:spPr>
          <a:xfrm flipH="1" rot="10800000">
            <a:off x="5881440" y="1654706"/>
            <a:ext cx="3212400" cy="99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4" name="Google Shape;174;p8"/>
          <p:cNvCxnSpPr>
            <a:stCxn id="170" idx="3"/>
            <a:endCxn id="163" idx="1"/>
          </p:cNvCxnSpPr>
          <p:nvPr/>
        </p:nvCxnSpPr>
        <p:spPr>
          <a:xfrm flipH="1" rot="10800000">
            <a:off x="5881440" y="1110206"/>
            <a:ext cx="3212400" cy="154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5" name="Google Shape;175;p8"/>
          <p:cNvSpPr/>
          <p:nvPr/>
        </p:nvSpPr>
        <p:spPr>
          <a:xfrm>
            <a:off x="5240278" y="5962146"/>
            <a:ext cx="1037842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060007" y="5961193"/>
            <a:ext cx="1037842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5274581" y="5334856"/>
            <a:ext cx="1037842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8768491" y="5961193"/>
            <a:ext cx="1037842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BBS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8768491" y="5356367"/>
            <a:ext cx="1037842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MyPage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10575637" y="5961193"/>
            <a:ext cx="1037842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Write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8"/>
          <p:cNvCxnSpPr>
            <a:endCxn id="175" idx="1"/>
          </p:cNvCxnSpPr>
          <p:nvPr/>
        </p:nvCxnSpPr>
        <p:spPr>
          <a:xfrm>
            <a:off x="4120378" y="6111412"/>
            <a:ext cx="11199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2" name="Google Shape;182;p8"/>
          <p:cNvCxnSpPr>
            <a:endCxn id="177" idx="1"/>
          </p:cNvCxnSpPr>
          <p:nvPr/>
        </p:nvCxnSpPr>
        <p:spPr>
          <a:xfrm flipH="1" rot="10800000">
            <a:off x="4120481" y="5490722"/>
            <a:ext cx="1154100" cy="62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3" name="Google Shape;183;p8"/>
          <p:cNvCxnSpPr>
            <a:stCxn id="175" idx="3"/>
            <a:endCxn id="176" idx="1"/>
          </p:cNvCxnSpPr>
          <p:nvPr/>
        </p:nvCxnSpPr>
        <p:spPr>
          <a:xfrm flipH="1" rot="10800000">
            <a:off x="6278120" y="6117112"/>
            <a:ext cx="7818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4" name="Google Shape;184;p8"/>
          <p:cNvCxnSpPr>
            <a:endCxn id="178" idx="1"/>
          </p:cNvCxnSpPr>
          <p:nvPr/>
        </p:nvCxnSpPr>
        <p:spPr>
          <a:xfrm>
            <a:off x="8096491" y="6117059"/>
            <a:ext cx="67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5" name="Google Shape;185;p8"/>
          <p:cNvCxnSpPr>
            <a:endCxn id="179" idx="1"/>
          </p:cNvCxnSpPr>
          <p:nvPr/>
        </p:nvCxnSpPr>
        <p:spPr>
          <a:xfrm flipH="1" rot="10800000">
            <a:off x="8085391" y="5512233"/>
            <a:ext cx="683100" cy="60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6" name="Google Shape;186;p8"/>
          <p:cNvCxnSpPr>
            <a:stCxn id="178" idx="3"/>
            <a:endCxn id="180" idx="1"/>
          </p:cNvCxnSpPr>
          <p:nvPr/>
        </p:nvCxnSpPr>
        <p:spPr>
          <a:xfrm>
            <a:off x="9806333" y="6117059"/>
            <a:ext cx="76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0" name="Google Shape;170;p8"/>
          <p:cNvSpPr/>
          <p:nvPr/>
        </p:nvSpPr>
        <p:spPr>
          <a:xfrm>
            <a:off x="4599116" y="2359861"/>
            <a:ext cx="1282324" cy="58229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src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620689" y="3898523"/>
            <a:ext cx="1282324" cy="58229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Libraries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8"/>
          <p:cNvCxnSpPr>
            <a:stCxn id="170" idx="3"/>
            <a:endCxn id="165" idx="1"/>
          </p:cNvCxnSpPr>
          <p:nvPr/>
        </p:nvCxnSpPr>
        <p:spPr>
          <a:xfrm flipH="1" rot="10800000">
            <a:off x="5881440" y="2167106"/>
            <a:ext cx="3198000" cy="483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9" name="Google Shape;189;p8"/>
          <p:cNvSpPr/>
          <p:nvPr/>
        </p:nvSpPr>
        <p:spPr>
          <a:xfrm>
            <a:off x="6720134" y="4926479"/>
            <a:ext cx="1682183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6720135" y="4408586"/>
            <a:ext cx="1682184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JRE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6720134" y="3891881"/>
            <a:ext cx="1682185" cy="3117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Tomcat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8"/>
          <p:cNvCxnSpPr>
            <a:stCxn id="187" idx="3"/>
            <a:endCxn id="189" idx="1"/>
          </p:cNvCxnSpPr>
          <p:nvPr/>
        </p:nvCxnSpPr>
        <p:spPr>
          <a:xfrm>
            <a:off x="5903013" y="4189668"/>
            <a:ext cx="817200" cy="892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3" name="Google Shape;193;p8"/>
          <p:cNvCxnSpPr/>
          <p:nvPr/>
        </p:nvCxnSpPr>
        <p:spPr>
          <a:xfrm>
            <a:off x="5933046" y="4189668"/>
            <a:ext cx="817200" cy="374700"/>
          </a:xfrm>
          <a:prstGeom prst="bentConnector3">
            <a:avLst>
              <a:gd fmla="val 464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4" name="Google Shape;194;p8"/>
          <p:cNvCxnSpPr>
            <a:stCxn id="187" idx="3"/>
          </p:cNvCxnSpPr>
          <p:nvPr/>
        </p:nvCxnSpPr>
        <p:spPr>
          <a:xfrm flipH="1" rot="10800000">
            <a:off x="5903013" y="4038768"/>
            <a:ext cx="847200" cy="150900"/>
          </a:xfrm>
          <a:prstGeom prst="bentConnector3">
            <a:avLst>
              <a:gd fmla="val 483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5" name="Google Shape;195;p8"/>
          <p:cNvCxnSpPr>
            <a:stCxn id="160" idx="3"/>
            <a:endCxn id="170" idx="1"/>
          </p:cNvCxnSpPr>
          <p:nvPr/>
        </p:nvCxnSpPr>
        <p:spPr>
          <a:xfrm flipH="1" rot="10800000">
            <a:off x="4120339" y="2651093"/>
            <a:ext cx="478800" cy="71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6" name="Google Shape;196;p8"/>
          <p:cNvCxnSpPr>
            <a:stCxn id="160" idx="3"/>
            <a:endCxn id="187" idx="1"/>
          </p:cNvCxnSpPr>
          <p:nvPr/>
        </p:nvCxnSpPr>
        <p:spPr>
          <a:xfrm>
            <a:off x="4120339" y="3370193"/>
            <a:ext cx="500400" cy="81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7" name="Google Shape;197;p8"/>
          <p:cNvSpPr/>
          <p:nvPr/>
        </p:nvSpPr>
        <p:spPr>
          <a:xfrm>
            <a:off x="2590027" y="5801091"/>
            <a:ext cx="1541466" cy="601635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WebContect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cxnSp>
        <p:nvCxnSpPr>
          <p:cNvPr id="205" name="Google Shape;205;p12"/>
          <p:cNvCxnSpPr/>
          <p:nvPr/>
        </p:nvCxnSpPr>
        <p:spPr>
          <a:xfrm flipH="1" rot="10800000">
            <a:off x="4151784" y="790307"/>
            <a:ext cx="7736208" cy="108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6" name="Google Shape;20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25" y="1256175"/>
            <a:ext cx="9057000" cy="495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625" y="4259650"/>
            <a:ext cx="3323200" cy="19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/>
          <p:nvPr/>
        </p:nvSpPr>
        <p:spPr>
          <a:xfrm>
            <a:off x="669825" y="905750"/>
            <a:ext cx="218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설계 ERD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1663ef43f_0_4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21663ef43f_0_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21663ef43f_0_4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cxnSp>
        <p:nvCxnSpPr>
          <p:cNvPr id="216" name="Google Shape;216;g221663ef43f_0_4"/>
          <p:cNvCxnSpPr/>
          <p:nvPr/>
        </p:nvCxnSpPr>
        <p:spPr>
          <a:xfrm>
            <a:off x="4151784" y="790415"/>
            <a:ext cx="7736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g221663ef43f_0_4"/>
          <p:cNvSpPr/>
          <p:nvPr/>
        </p:nvSpPr>
        <p:spPr>
          <a:xfrm>
            <a:off x="669825" y="905750"/>
            <a:ext cx="218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 구현 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 로그인,회원가입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221663ef43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525" y="1550400"/>
            <a:ext cx="3044150" cy="44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21663ef43f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725" y="790425"/>
            <a:ext cx="2544175" cy="48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21663ef43f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4526" y="790425"/>
            <a:ext cx="3663349" cy="44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21663ef43f_0_4"/>
          <p:cNvSpPr txBox="1"/>
          <p:nvPr/>
        </p:nvSpPr>
        <p:spPr>
          <a:xfrm>
            <a:off x="1483600" y="5769950"/>
            <a:ext cx="23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로그인 페이지</a:t>
            </a:r>
            <a:endParaRPr/>
          </a:p>
        </p:txBody>
      </p:sp>
      <p:sp>
        <p:nvSpPr>
          <p:cNvPr id="222" name="Google Shape;222;g221663ef43f_0_4"/>
          <p:cNvSpPr txBox="1"/>
          <p:nvPr/>
        </p:nvSpPr>
        <p:spPr>
          <a:xfrm>
            <a:off x="7204200" y="5769950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회원가입 페이지,취미선택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16753819c_0_10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216753819c_0_1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216753819c_0_10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cxnSp>
        <p:nvCxnSpPr>
          <p:cNvPr id="230" name="Google Shape;230;g2216753819c_0_10"/>
          <p:cNvCxnSpPr/>
          <p:nvPr/>
        </p:nvCxnSpPr>
        <p:spPr>
          <a:xfrm>
            <a:off x="4151784" y="790415"/>
            <a:ext cx="7736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g2216753819c_0_10"/>
          <p:cNvSpPr/>
          <p:nvPr/>
        </p:nvSpPr>
        <p:spPr>
          <a:xfrm>
            <a:off x="669825" y="905750"/>
            <a:ext cx="218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 구현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메인페이지지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2216753819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627" y="1128450"/>
            <a:ext cx="7078074" cy="48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16753819c_0_1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216753819c_0_1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216753819c_0_1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cxnSp>
        <p:nvCxnSpPr>
          <p:cNvPr id="240" name="Google Shape;240;g2216753819c_0_1"/>
          <p:cNvCxnSpPr/>
          <p:nvPr/>
        </p:nvCxnSpPr>
        <p:spPr>
          <a:xfrm>
            <a:off x="4151784" y="790415"/>
            <a:ext cx="7736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g2216753819c_0_1"/>
          <p:cNvSpPr/>
          <p:nvPr/>
        </p:nvSpPr>
        <p:spPr>
          <a:xfrm>
            <a:off x="669825" y="905750"/>
            <a:ext cx="218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 구현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게시글목록록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2216753819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926" y="905750"/>
            <a:ext cx="6547276" cy="56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16753819c_0_3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216753819c_0_3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216753819c_0_33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cxnSp>
        <p:nvCxnSpPr>
          <p:cNvPr id="250" name="Google Shape;250;g2216753819c_0_33"/>
          <p:cNvCxnSpPr/>
          <p:nvPr/>
        </p:nvCxnSpPr>
        <p:spPr>
          <a:xfrm>
            <a:off x="4151784" y="790415"/>
            <a:ext cx="7736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g2216753819c_0_33"/>
          <p:cNvSpPr/>
          <p:nvPr/>
        </p:nvSpPr>
        <p:spPr>
          <a:xfrm>
            <a:off x="669825" y="905750"/>
            <a:ext cx="218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 구현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	게시글 페이지지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2216753819c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4" y="905750"/>
            <a:ext cx="6462126" cy="551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16753819c_0_24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216753819c_0_2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216753819c_0_24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cxnSp>
        <p:nvCxnSpPr>
          <p:cNvPr id="260" name="Google Shape;260;g2216753819c_0_24"/>
          <p:cNvCxnSpPr/>
          <p:nvPr/>
        </p:nvCxnSpPr>
        <p:spPr>
          <a:xfrm>
            <a:off x="4151784" y="790415"/>
            <a:ext cx="7736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g2216753819c_0_24"/>
          <p:cNvSpPr/>
          <p:nvPr/>
        </p:nvSpPr>
        <p:spPr>
          <a:xfrm>
            <a:off x="669825" y="905750"/>
            <a:ext cx="218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 구현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	마이페이지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216753819c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625" y="1945300"/>
            <a:ext cx="8895474" cy="37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16753819c_0_45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216753819c_0_45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216753819c_0_45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cxnSp>
        <p:nvCxnSpPr>
          <p:cNvPr id="270" name="Google Shape;270;g2216753819c_0_45"/>
          <p:cNvCxnSpPr/>
          <p:nvPr/>
        </p:nvCxnSpPr>
        <p:spPr>
          <a:xfrm>
            <a:off x="4151784" y="790415"/>
            <a:ext cx="7736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g2216753819c_0_45"/>
          <p:cNvSpPr/>
          <p:nvPr/>
        </p:nvSpPr>
        <p:spPr>
          <a:xfrm>
            <a:off x="669825" y="905750"/>
            <a:ext cx="218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 구현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	회원정보 수정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2216753819c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50" y="2019472"/>
            <a:ext cx="8345501" cy="40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16753819c_0_54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216753819c_0_5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216753819c_0_54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cxnSp>
        <p:nvCxnSpPr>
          <p:cNvPr id="280" name="Google Shape;280;g2216753819c_0_54"/>
          <p:cNvCxnSpPr/>
          <p:nvPr/>
        </p:nvCxnSpPr>
        <p:spPr>
          <a:xfrm>
            <a:off x="4151784" y="790415"/>
            <a:ext cx="7736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g2216753819c_0_54"/>
          <p:cNvSpPr/>
          <p:nvPr/>
        </p:nvSpPr>
        <p:spPr>
          <a:xfrm>
            <a:off x="669825" y="905750"/>
            <a:ext cx="271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 구현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	내가 쓴글,댓글 확인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2216753819c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624" y="1146189"/>
            <a:ext cx="6524826" cy="24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216753819c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994" y="3956544"/>
            <a:ext cx="5956651" cy="2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"/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/>
          </a:p>
        </p:txBody>
      </p:sp>
      <p:sp>
        <p:nvSpPr>
          <p:cNvPr id="37" name="Google Shape;37;p2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/>
          </a:p>
        </p:txBody>
      </p:sp>
      <p:sp>
        <p:nvSpPr>
          <p:cNvPr id="38" name="Google Shape;38;p2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/>
          </a:p>
        </p:txBody>
      </p:sp>
      <p:sp>
        <p:nvSpPr>
          <p:cNvPr id="39" name="Google Shape;39;p2"/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/>
          </a:p>
        </p:txBody>
      </p:sp>
      <p:sp>
        <p:nvSpPr>
          <p:cNvPr id="40" name="Google Shape;40;p2"/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자체 평가 의견</a:t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" y="0"/>
            <a:ext cx="5231780" cy="685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16753819c_0_66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216753819c_0_66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216753819c_0_66"/>
          <p:cNvSpPr txBox="1"/>
          <p:nvPr/>
        </p:nvSpPr>
        <p:spPr>
          <a:xfrm>
            <a:off x="1164392" y="313361"/>
            <a:ext cx="29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  <p:cxnSp>
        <p:nvCxnSpPr>
          <p:cNvPr id="291" name="Google Shape;291;g2216753819c_0_66"/>
          <p:cNvCxnSpPr/>
          <p:nvPr/>
        </p:nvCxnSpPr>
        <p:spPr>
          <a:xfrm>
            <a:off x="4151784" y="790415"/>
            <a:ext cx="7736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g2216753819c_0_66"/>
          <p:cNvSpPr/>
          <p:nvPr/>
        </p:nvSpPr>
        <p:spPr>
          <a:xfrm>
            <a:off x="669825" y="905750"/>
            <a:ext cx="271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 구현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	회원탈퇴퇴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2216753819c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123" y="2118400"/>
            <a:ext cx="7202651" cy="31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p13"/>
          <p:cNvCxnSpPr/>
          <p:nvPr/>
        </p:nvCxnSpPr>
        <p:spPr>
          <a:xfrm>
            <a:off x="3683732" y="790307"/>
            <a:ext cx="8204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p1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1164392" y="313361"/>
            <a:ext cx="233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/>
          </a:p>
        </p:txBody>
      </p:sp>
      <p:sp>
        <p:nvSpPr>
          <p:cNvPr id="302" name="Google Shape;302;p13"/>
          <p:cNvSpPr txBox="1"/>
          <p:nvPr/>
        </p:nvSpPr>
        <p:spPr>
          <a:xfrm>
            <a:off x="1445725" y="1305649"/>
            <a:ext cx="9575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김혜인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1521922" y="1678519"/>
            <a:ext cx="9575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b="1" lang="ko-KR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팀원들과의 소통이 원활하게 되어 재밌는 프로젝트가 되었고 각자 맡은 역할을 잘 해내주셔서 좋은 결과물을 만들어낸 것 같고 다양한 기능을 더 구현하기 위해서 더 많은 공부가 필요하다고 느꼈습니다.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1445726" y="2690672"/>
            <a:ext cx="9575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이푸른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1445723" y="3107307"/>
            <a:ext cx="95754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정말 작은 부분까지 미리 다같이 합의를 봐야하는 경우가 있다는 것과 화합하여 일을 진행할 수 있다면 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성과는 좋을 수 밖에 없다는 것을 깨달았습니다. </a:t>
            </a:r>
            <a:endParaRPr/>
          </a:p>
        </p:txBody>
      </p:sp>
      <p:sp>
        <p:nvSpPr>
          <p:cNvPr id="306" name="Google Shape;306;p13"/>
          <p:cNvSpPr txBox="1"/>
          <p:nvPr/>
        </p:nvSpPr>
        <p:spPr>
          <a:xfrm>
            <a:off x="1445720" y="4146031"/>
            <a:ext cx="9575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김정회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1445720" y="4571808"/>
            <a:ext cx="95754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프로젝트를 하면서 소통을 잘 할수록 속도와 결과물의 차이가 얼마나 차이나는지 경험했고 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다음 프로젝트 할때는 변수 낙타기법을 준수 해야 겠다고 느꼈습니다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675" y="3429000"/>
            <a:ext cx="2659950" cy="26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9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14"/>
          <p:cNvCxnSpPr/>
          <p:nvPr/>
        </p:nvCxnSpPr>
        <p:spPr>
          <a:xfrm>
            <a:off x="3683732" y="790307"/>
            <a:ext cx="820426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14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/>
          </a:p>
        </p:txBody>
      </p:sp>
      <p:sp>
        <p:nvSpPr>
          <p:cNvPr id="317" name="Google Shape;317;p14"/>
          <p:cNvSpPr txBox="1"/>
          <p:nvPr/>
        </p:nvSpPr>
        <p:spPr>
          <a:xfrm>
            <a:off x="1445725" y="1305649"/>
            <a:ext cx="9575519" cy="32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황태현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4"/>
          <p:cNvSpPr txBox="1"/>
          <p:nvPr/>
        </p:nvSpPr>
        <p:spPr>
          <a:xfrm>
            <a:off x="1445722" y="1678519"/>
            <a:ext cx="9575519" cy="604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많은 인원으로 프로젝트를 수행할때 스스로 맡은일을 하는것 만큼 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소통의 중요성을 깨달을 수 있었습니다. </a:t>
            </a:r>
            <a:endParaRPr/>
          </a:p>
        </p:txBody>
      </p:sp>
      <p:sp>
        <p:nvSpPr>
          <p:cNvPr id="319" name="Google Shape;319;p14"/>
          <p:cNvSpPr txBox="1"/>
          <p:nvPr/>
        </p:nvSpPr>
        <p:spPr>
          <a:xfrm>
            <a:off x="1445726" y="2690672"/>
            <a:ext cx="9575519" cy="321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김정권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1445723" y="3107307"/>
            <a:ext cx="9575519" cy="604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무엇보다 팀원들과의 적절한 조율과 단합이 중요하다 느꼈고 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작은 실수가 결과물을 바꾼다는것을 알게 되었습니다.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253911" y="19787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5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" name="Google Shape;49;p5"/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1260301" y="1318955"/>
            <a:ext cx="1021746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주제 및 선정 배경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단독가구 및 딩크족 공략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300" y="2537540"/>
            <a:ext cx="4595285" cy="300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034" y="2289544"/>
            <a:ext cx="4094252" cy="32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6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6"/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1260301" y="1318955"/>
            <a:ext cx="1021746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주제 및 선정 배경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코로나 이후 다양한 취미 수요 증가 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146" y="2265121"/>
            <a:ext cx="4454126" cy="39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034" y="2265121"/>
            <a:ext cx="4720856" cy="396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/>
          <p:nvPr/>
        </p:nvSpPr>
        <p:spPr>
          <a:xfrm>
            <a:off x="253911" y="19787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3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3"/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1260301" y="1318955"/>
            <a:ext cx="1021746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주제 및 선정 배경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취미별로 커뮤니케이션 공간 필요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32792">
            <a:off x="864414" y="2990979"/>
            <a:ext cx="2870971" cy="257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63792">
            <a:off x="4256604" y="3224099"/>
            <a:ext cx="3267740" cy="291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98087">
            <a:off x="8350714" y="2753329"/>
            <a:ext cx="3171334" cy="2805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/>
          <p:nvPr/>
        </p:nvSpPr>
        <p:spPr>
          <a:xfrm>
            <a:off x="253911" y="19787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4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" name="Google Shape;84;p4"/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260301" y="1318955"/>
            <a:ext cx="1021746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주제 및 선정 배경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취미 수요 증가에 따른 플랫폼 개발 필요성 증가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675" y="2222125"/>
            <a:ext cx="7510876" cy="41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/>
          <p:nvPr/>
        </p:nvSpPr>
        <p:spPr>
          <a:xfrm>
            <a:off x="198738" y="224643"/>
            <a:ext cx="11737200" cy="6408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7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7"/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1260301" y="1318955"/>
            <a:ext cx="102174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활용 프로그램 및 개발환경</a:t>
            </a:r>
            <a:endParaRPr b="1" i="1"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5018844" y="1145724"/>
            <a:ext cx="2368200" cy="1277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325136" y="3017220"/>
            <a:ext cx="1587000" cy="892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2302625" y="3024322"/>
            <a:ext cx="1587000" cy="892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4476346" y="3024322"/>
            <a:ext cx="1587000" cy="892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DBMS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6536769" y="3017220"/>
            <a:ext cx="1587000" cy="892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325125" y="4615450"/>
            <a:ext cx="1587000" cy="1920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JAVA1.8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Ajax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JSTL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CSS, HTML,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2302625" y="4615451"/>
            <a:ext cx="1587000" cy="1920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Mybatis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-3.5.13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4476350" y="4573677"/>
            <a:ext cx="1587000" cy="1920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Oracle SQL 22.2.1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6501000" y="4573677"/>
            <a:ext cx="1587000" cy="1920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Tomcat 9.0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p7"/>
          <p:cNvCxnSpPr>
            <a:endCxn id="98" idx="0"/>
          </p:cNvCxnSpPr>
          <p:nvPr/>
        </p:nvCxnSpPr>
        <p:spPr>
          <a:xfrm flipH="1">
            <a:off x="3096125" y="2423422"/>
            <a:ext cx="2145300" cy="60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6" name="Google Shape;106;p7"/>
          <p:cNvCxnSpPr>
            <a:endCxn id="97" idx="0"/>
          </p:cNvCxnSpPr>
          <p:nvPr/>
        </p:nvCxnSpPr>
        <p:spPr>
          <a:xfrm flipH="1">
            <a:off x="1118636" y="2204520"/>
            <a:ext cx="3900300" cy="8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7" name="Google Shape;107;p7"/>
          <p:cNvCxnSpPr>
            <a:endCxn id="100" idx="0"/>
          </p:cNvCxnSpPr>
          <p:nvPr/>
        </p:nvCxnSpPr>
        <p:spPr>
          <a:xfrm>
            <a:off x="6875169" y="2426820"/>
            <a:ext cx="455100" cy="59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8" name="Google Shape;108;p7"/>
          <p:cNvCxnSpPr>
            <a:endCxn id="99" idx="0"/>
          </p:cNvCxnSpPr>
          <p:nvPr/>
        </p:nvCxnSpPr>
        <p:spPr>
          <a:xfrm flipH="1">
            <a:off x="5269846" y="2450422"/>
            <a:ext cx="508200" cy="5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9" name="Google Shape;109;p7"/>
          <p:cNvSpPr/>
          <p:nvPr/>
        </p:nvSpPr>
        <p:spPr>
          <a:xfrm>
            <a:off x="800078" y="3963989"/>
            <a:ext cx="484500" cy="5394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2777567" y="3967246"/>
            <a:ext cx="484500" cy="5394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5000697" y="3963989"/>
            <a:ext cx="484500" cy="5394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6975942" y="3963989"/>
            <a:ext cx="484500" cy="5394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2967449" y="1508768"/>
            <a:ext cx="5040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8474711" y="3043485"/>
            <a:ext cx="1587000" cy="892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 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7"/>
          <p:cNvCxnSpPr>
            <a:endCxn id="114" idx="0"/>
          </p:cNvCxnSpPr>
          <p:nvPr/>
        </p:nvCxnSpPr>
        <p:spPr>
          <a:xfrm>
            <a:off x="7200311" y="2423685"/>
            <a:ext cx="2067900" cy="61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6" name="Google Shape;116;p7"/>
          <p:cNvSpPr/>
          <p:nvPr/>
        </p:nvSpPr>
        <p:spPr>
          <a:xfrm>
            <a:off x="8561175" y="4573677"/>
            <a:ext cx="1587000" cy="1920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window 11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9019717" y="3992501"/>
            <a:ext cx="484500" cy="5394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10359975" y="3024325"/>
            <a:ext cx="1527900" cy="892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7"/>
          <p:cNvCxnSpPr>
            <a:endCxn id="118" idx="0"/>
          </p:cNvCxnSpPr>
          <p:nvPr/>
        </p:nvCxnSpPr>
        <p:spPr>
          <a:xfrm>
            <a:off x="7300725" y="2137825"/>
            <a:ext cx="3823200" cy="88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0" name="Google Shape;120;p7"/>
          <p:cNvSpPr/>
          <p:nvPr/>
        </p:nvSpPr>
        <p:spPr>
          <a:xfrm>
            <a:off x="10388425" y="4568000"/>
            <a:ext cx="1499400" cy="1920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Apache2.0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10863365" y="3985847"/>
            <a:ext cx="484500" cy="5394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9"/>
          <p:cNvCxnSpPr/>
          <p:nvPr/>
        </p:nvCxnSpPr>
        <p:spPr>
          <a:xfrm>
            <a:off x="5375920" y="790307"/>
            <a:ext cx="651207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9"/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/>
          </a:p>
        </p:txBody>
      </p:sp>
      <p:graphicFrame>
        <p:nvGraphicFramePr>
          <p:cNvPr id="130" name="Google Shape;130;p9"/>
          <p:cNvGraphicFramePr/>
          <p:nvPr/>
        </p:nvGraphicFramePr>
        <p:xfrm>
          <a:off x="1266092" y="13364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{A4310F52-9F2A-4E07-91C1-723587947C2F}</a:tableStyleId>
              </a:tblPr>
              <a:tblGrid>
                <a:gridCol w="2016225"/>
                <a:gridCol w="1584175"/>
                <a:gridCol w="6048675"/>
              </a:tblGrid>
              <a:tr h="50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rgbClr val="3A3838"/>
                          </a:solidFill>
                        </a:rPr>
                        <a:t>훈련생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rgbClr val="3A3838"/>
                          </a:solidFill>
                        </a:rPr>
                        <a:t>역할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rgbClr val="3A3838"/>
                          </a:solidFill>
                        </a:rPr>
                        <a:t>담당 업무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116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김혜인</a:t>
                      </a:r>
                      <a:endParaRPr b="0" i="1" sz="18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팀장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▶ </a:t>
                      </a:r>
                      <a:r>
                        <a:rPr b="0" i="1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ERD 작성</a:t>
                      </a:r>
                      <a:endParaRPr b="0" i="1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▶</a:t>
                      </a:r>
                      <a:r>
                        <a:rPr b="0" i="1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카테고리별  게시판 List &amp; View  </a:t>
                      </a:r>
                      <a:endParaRPr i="1" sz="16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16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b="0" i="1" lang="ko-KR" sz="1600" u="none" cap="none" strike="noStrike">
                          <a:solidFill>
                            <a:srgbClr val="3A3838"/>
                          </a:solidFill>
                        </a:rPr>
                        <a:t>김정회</a:t>
                      </a:r>
                      <a:endParaRPr b="0" i="1" sz="1800" u="non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팀원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None/>
                      </a:pPr>
                      <a:r>
                        <a:rPr b="1" i="0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▶ </a:t>
                      </a:r>
                      <a:r>
                        <a:rPr b="0" i="1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메인화면</a:t>
                      </a:r>
                      <a:endParaRPr b="0" i="1" sz="180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None/>
                      </a:pPr>
                      <a:r>
                        <a:rPr b="1" i="0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▶ </a:t>
                      </a:r>
                      <a:r>
                        <a:rPr b="0" i="1" lang="ko-KR" sz="16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공용 css 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b="0" i="1" lang="ko-KR" sz="16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이푸른</a:t>
                      </a:r>
                      <a:endParaRPr b="0" i="1" sz="18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0" i="1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▶ </a:t>
                      </a:r>
                      <a:r>
                        <a:rPr b="0" i="1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UI 디자인, 아키텍쳐, 진행단계별 산출물 작성</a:t>
                      </a:r>
                      <a:endParaRPr b="0" i="1" sz="180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▶</a:t>
                      </a:r>
                      <a:r>
                        <a:rPr b="0" i="1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마이페이지 설계</a:t>
                      </a:r>
                      <a:endParaRPr b="0" i="1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0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1" sz="18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1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1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/>
          <p:nvPr/>
        </p:nvSpPr>
        <p:spPr>
          <a:xfrm>
            <a:off x="221976" y="19787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lang="ko-KR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0"/>
          <p:cNvCxnSpPr/>
          <p:nvPr/>
        </p:nvCxnSpPr>
        <p:spPr>
          <a:xfrm>
            <a:off x="5375920" y="790307"/>
            <a:ext cx="651207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10"/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/>
          </a:p>
        </p:txBody>
      </p:sp>
      <p:graphicFrame>
        <p:nvGraphicFramePr>
          <p:cNvPr id="139" name="Google Shape;139;p10"/>
          <p:cNvGraphicFramePr/>
          <p:nvPr/>
        </p:nvGraphicFramePr>
        <p:xfrm>
          <a:off x="1266092" y="13364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{A4310F52-9F2A-4E07-91C1-723587947C2F}</a:tableStyleId>
              </a:tblPr>
              <a:tblGrid>
                <a:gridCol w="2016225"/>
                <a:gridCol w="1584175"/>
                <a:gridCol w="6048675"/>
              </a:tblGrid>
              <a:tr h="524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3A3838"/>
                          </a:solidFill>
                        </a:rPr>
                        <a:t>훈련생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3A3838"/>
                          </a:solidFill>
                        </a:rPr>
                        <a:t>역할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3A3838"/>
                          </a:solidFill>
                        </a:rPr>
                        <a:t>담당 업무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1217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ko-KR" sz="1600" u="none" cap="none" strike="noStrike">
                          <a:solidFill>
                            <a:srgbClr val="3A3838"/>
                          </a:solidFill>
                        </a:rPr>
                        <a:t>황태현</a:t>
                      </a:r>
                      <a:endParaRPr b="0" i="1" sz="1800" u="non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None/>
                      </a:pPr>
                      <a:r>
                        <a:rPr b="1" i="0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▶ </a:t>
                      </a:r>
                      <a:r>
                        <a:rPr b="0" i="1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회원가입 및 로그인 설계 </a:t>
                      </a:r>
                      <a:endParaRPr i="1" sz="16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21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b="0" i="1" lang="ko-KR" sz="1600" u="none" cap="none" strike="noStrike">
                          <a:solidFill>
                            <a:srgbClr val="3A3838"/>
                          </a:solidFill>
                        </a:rPr>
                        <a:t>김정권</a:t>
                      </a:r>
                      <a:endParaRPr b="0" i="1" sz="1800" u="non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팀원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▶ </a:t>
                      </a:r>
                      <a:r>
                        <a:rPr b="0" i="1" lang="ko-KR" sz="16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댓글 기능 구현</a:t>
                      </a:r>
                      <a:endParaRPr b="0" i="1" sz="160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▶ </a:t>
                      </a:r>
                      <a:r>
                        <a:rPr b="0" i="1" lang="ko-KR" sz="18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게시판 글쓰기 구현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1" sz="18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1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1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김당근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2014-04-29T00:37:20Z</dcterms:created>
  <dc:creator>김다은</dc:creator>
</cp:coreProperties>
</file>